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sldIdLst>
    <p:sldId id="256" r:id="rId2"/>
    <p:sldId id="274" r:id="rId3"/>
    <p:sldId id="258" r:id="rId4"/>
    <p:sldId id="260" r:id="rId5"/>
    <p:sldId id="276" r:id="rId6"/>
    <p:sldId id="275" r:id="rId7"/>
    <p:sldId id="259" r:id="rId8"/>
    <p:sldId id="263" r:id="rId9"/>
    <p:sldId id="265" r:id="rId10"/>
    <p:sldId id="264" r:id="rId11"/>
    <p:sldId id="277" r:id="rId12"/>
    <p:sldId id="270" r:id="rId13"/>
    <p:sldId id="266" r:id="rId14"/>
    <p:sldId id="267" r:id="rId15"/>
    <p:sldId id="268" r:id="rId16"/>
    <p:sldId id="278" r:id="rId17"/>
  </p:sldIdLst>
  <p:sldSz cx="12192000" cy="6858000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828B6"/>
    <a:srgbClr val="0000FF"/>
    <a:srgbClr val="006633"/>
    <a:srgbClr val="CC0099"/>
    <a:srgbClr val="FFE38B"/>
    <a:srgbClr val="FF6600"/>
    <a:srgbClr val="008000"/>
    <a:srgbClr val="1F497D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 autoAdjust="0"/>
    <p:restoredTop sz="83741" autoAdjust="0"/>
  </p:normalViewPr>
  <p:slideViewPr>
    <p:cSldViewPr>
      <p:cViewPr varScale="1">
        <p:scale>
          <a:sx n="84" d="100"/>
          <a:sy n="84" d="100"/>
        </p:scale>
        <p:origin x="96" y="2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4" y="-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40963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40964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65475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>
            <a:lvl1pP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65475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67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61963" y="720725"/>
            <a:ext cx="6391275" cy="3595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9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59300"/>
            <a:ext cx="5846762" cy="4316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65475" cy="474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b" anchorCtr="0" compatLnSpc="1">
            <a:prstTxWarp prst="textNoShape">
              <a:avLst/>
            </a:prstTxWarp>
          </a:bodyPr>
          <a:lstStyle>
            <a:lvl1pP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65475" cy="474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b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fld id="{C3546CF7-A194-45C3-A85B-C450ED91A5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004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3546CF7-A194-45C3-A85B-C450ED91A59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030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 baseline="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 bwMode="auto">
          <a:xfrm>
            <a:off x="10261600" y="6243639"/>
            <a:ext cx="1314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>
              <a:defRPr/>
            </a:pPr>
            <a:fld id="{5E0127AB-56F0-4C4C-B69D-62B61AF947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05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1"/>
            <a:ext cx="11195051" cy="4830763"/>
          </a:xfrm>
        </p:spPr>
        <p:txBody>
          <a:bodyPr/>
          <a:lstStyle>
            <a:lvl1pPr marL="344488" indent="-344488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1pPr>
            <a:lvl2pPr marL="795338" indent="-338138"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/>
            </a:lvl2pPr>
            <a:lvl3pPr marL="1139825" indent="-225425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3pPr>
            <a:lvl4pPr marL="1603375" indent="-231775"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/>
            </a:lvl4pPr>
            <a:lvl5pPr marL="2054225" indent="-225425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A892077-436D-426A-B82D-1A55919DD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20053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00201"/>
            <a:ext cx="11195051" cy="464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Freeform 6"/>
          <p:cNvSpPr>
            <a:spLocks noChangeArrowheads="1"/>
          </p:cNvSpPr>
          <p:nvPr/>
        </p:nvSpPr>
        <p:spPr bwMode="auto">
          <a:xfrm>
            <a:off x="304800" y="228600"/>
            <a:ext cx="111760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80">
            <a:solidFill>
              <a:srgbClr val="CC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304800" y="6324599"/>
            <a:ext cx="11176000" cy="0"/>
          </a:xfrm>
          <a:prstGeom prst="line">
            <a:avLst/>
          </a:prstGeom>
          <a:noFill/>
          <a:ln w="19080">
            <a:solidFill>
              <a:srgbClr val="CC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381000" y="6248400"/>
            <a:ext cx="9448800" cy="452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 algn="l"/>
            <a:endParaRPr lang="en-US" altLang="en-US" sz="1600" dirty="0">
              <a:latin typeface="Arial" pitchFamily="34" charset="0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10261600" y="6243639"/>
            <a:ext cx="1314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>
              <a:defRPr/>
            </a:pPr>
            <a:fld id="{5E0127AB-56F0-4C4C-B69D-62B61AF947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6633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5pPr>
      <a:lvl6pPr marL="25146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6pPr>
      <a:lvl7pPr marL="29718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7pPr>
      <a:lvl8pPr marL="3429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8pPr>
      <a:lvl9pPr marL="3886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9pPr>
    </p:titleStyle>
    <p:bodyStyle>
      <a:lvl1pPr marL="342900" indent="-342900" algn="l" defTabSz="457200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E0D8C-4513-4957-AEA6-1E934CB93F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Malware and the Windows API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5119492-8D5B-4789-A4FB-A23C891580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542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IsDebuggerPresent</a:t>
            </a:r>
            <a:r>
              <a:rPr lang="en-US" dirty="0"/>
              <a:t> – Checks the current process’s Process Environment Block (PEB) for the status of </a:t>
            </a:r>
            <a:r>
              <a:rPr lang="en-US" dirty="0" err="1"/>
              <a:t>IsDebugged</a:t>
            </a:r>
            <a:r>
              <a:rPr lang="en-US" dirty="0"/>
              <a:t> field</a:t>
            </a:r>
          </a:p>
          <a:p>
            <a:endParaRPr lang="en-US" dirty="0"/>
          </a:p>
          <a:p>
            <a:r>
              <a:rPr lang="en-US" i="1" dirty="0" err="1"/>
              <a:t>CheckRemoteDebuggerPresent</a:t>
            </a:r>
            <a:r>
              <a:rPr lang="en-US" dirty="0"/>
              <a:t> – Checks the PEB of any process on the machine for the status of the </a:t>
            </a:r>
            <a:r>
              <a:rPr lang="en-US" dirty="0" err="1"/>
              <a:t>IsDebugged</a:t>
            </a:r>
            <a:r>
              <a:rPr lang="en-US" dirty="0"/>
              <a:t> field	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Anti-Debugging API Functions</a:t>
            </a:r>
          </a:p>
        </p:txBody>
      </p:sp>
    </p:spTree>
    <p:extLst>
      <p:ext uri="{BB962C8B-B14F-4D97-AF65-F5344CB8AC3E}">
        <p14:creationId xmlns:p14="http://schemas.microsoft.com/office/powerpoint/2010/main" val="3990885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NtQueryInformationProcess</a:t>
            </a:r>
            <a:r>
              <a:rPr lang="en-US" dirty="0"/>
              <a:t> – Gets information about a process given its handle. When passed the </a:t>
            </a:r>
            <a:r>
              <a:rPr lang="en-US" dirty="0" err="1"/>
              <a:t>ProcessDebugPort</a:t>
            </a:r>
            <a:r>
              <a:rPr lang="en-US" dirty="0"/>
              <a:t> parameter, returns the debug status.</a:t>
            </a:r>
          </a:p>
          <a:p>
            <a:endParaRPr lang="en-US" dirty="0"/>
          </a:p>
          <a:p>
            <a:r>
              <a:rPr lang="en-US" i="1" dirty="0" err="1"/>
              <a:t>SetLastError</a:t>
            </a:r>
            <a:r>
              <a:rPr lang="en-US" dirty="0"/>
              <a:t>, </a:t>
            </a:r>
            <a:r>
              <a:rPr lang="en-US" i="1" dirty="0" err="1"/>
              <a:t>OutputDebugString</a:t>
            </a:r>
            <a:r>
              <a:rPr lang="en-US" i="1" dirty="0"/>
              <a:t>, </a:t>
            </a:r>
            <a:r>
              <a:rPr lang="en-US" i="1" dirty="0" err="1"/>
              <a:t>GetLastError</a:t>
            </a:r>
            <a:r>
              <a:rPr lang="en-US" i="1" dirty="0"/>
              <a:t> </a:t>
            </a:r>
            <a:r>
              <a:rPr lang="en-US" dirty="0"/>
              <a:t>– Sends a string for a debugger to display. If no debugger is present, the current error code has changed.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 More Anti-Debugging API Functions</a:t>
            </a:r>
          </a:p>
        </p:txBody>
      </p:sp>
    </p:spTree>
    <p:extLst>
      <p:ext uri="{BB962C8B-B14F-4D97-AF65-F5344CB8AC3E}">
        <p14:creationId xmlns:p14="http://schemas.microsoft.com/office/powerpoint/2010/main" val="1210190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VirtualAlloc</a:t>
            </a:r>
            <a:r>
              <a:rPr lang="en-US" dirty="0"/>
              <a:t> – Allocate space in an external process’s memory</a:t>
            </a:r>
          </a:p>
          <a:p>
            <a:endParaRPr lang="en-US" dirty="0"/>
          </a:p>
          <a:p>
            <a:r>
              <a:rPr lang="en-US" i="1" dirty="0" err="1"/>
              <a:t>WriteProcessMemory</a:t>
            </a:r>
            <a:r>
              <a:rPr lang="en-US" dirty="0"/>
              <a:t> – Write data (executable code to be executed as a thread) to the allocated space</a:t>
            </a:r>
          </a:p>
          <a:p>
            <a:endParaRPr lang="en-US" dirty="0"/>
          </a:p>
          <a:p>
            <a:r>
              <a:rPr lang="en-US" i="1" dirty="0" err="1"/>
              <a:t>CreateRemoteThread</a:t>
            </a:r>
            <a:r>
              <a:rPr lang="en-US" dirty="0"/>
              <a:t> – Execute the injected code as a thread belonging to the victim process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Injection</a:t>
            </a:r>
          </a:p>
        </p:txBody>
      </p:sp>
    </p:spTree>
    <p:extLst>
      <p:ext uri="{BB962C8B-B14F-4D97-AF65-F5344CB8AC3E}">
        <p14:creationId xmlns:p14="http://schemas.microsoft.com/office/powerpoint/2010/main" val="2660623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URLDownloadToFile</a:t>
            </a:r>
            <a:r>
              <a:rPr lang="en-US" dirty="0"/>
              <a:t> – Download a file from the internet and save it to disk</a:t>
            </a:r>
          </a:p>
          <a:p>
            <a:endParaRPr lang="en-US" dirty="0"/>
          </a:p>
          <a:p>
            <a:r>
              <a:rPr lang="en-US" i="1" dirty="0" err="1"/>
              <a:t>WinExec</a:t>
            </a:r>
            <a:r>
              <a:rPr lang="en-US" dirty="0"/>
              <a:t> / </a:t>
            </a:r>
            <a:r>
              <a:rPr lang="en-US" i="1" dirty="0" err="1"/>
              <a:t>ShellExecute</a:t>
            </a:r>
            <a:r>
              <a:rPr lang="en-US" dirty="0"/>
              <a:t> – Execute the downloaded file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Download + Execute</a:t>
            </a:r>
          </a:p>
        </p:txBody>
      </p:sp>
    </p:spTree>
    <p:extLst>
      <p:ext uri="{BB962C8B-B14F-4D97-AF65-F5344CB8AC3E}">
        <p14:creationId xmlns:p14="http://schemas.microsoft.com/office/powerpoint/2010/main" val="36923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FindWindow</a:t>
            </a:r>
            <a:r>
              <a:rPr lang="en-US" dirty="0"/>
              <a:t> + </a:t>
            </a:r>
            <a:r>
              <a:rPr lang="en-US" i="1" dirty="0" err="1"/>
              <a:t>ShowWindow</a:t>
            </a:r>
            <a:r>
              <a:rPr lang="en-US" dirty="0"/>
              <a:t> / </a:t>
            </a:r>
            <a:r>
              <a:rPr lang="en-US" i="1" dirty="0" err="1"/>
              <a:t>GetForegroundWindow</a:t>
            </a:r>
            <a:r>
              <a:rPr lang="en-US" dirty="0"/>
              <a:t> – Gets a handle to a specific window / the window in the foreground</a:t>
            </a:r>
          </a:p>
          <a:p>
            <a:endParaRPr lang="en-US" dirty="0"/>
          </a:p>
          <a:p>
            <a:r>
              <a:rPr lang="en-US" i="1" dirty="0" err="1"/>
              <a:t>GetKeyState</a:t>
            </a:r>
            <a:r>
              <a:rPr lang="en-US" dirty="0"/>
              <a:t> / </a:t>
            </a:r>
            <a:r>
              <a:rPr lang="en-US" i="1" dirty="0" err="1"/>
              <a:t>GetAsyncKeyState</a:t>
            </a:r>
            <a:r>
              <a:rPr lang="en-US" dirty="0"/>
              <a:t> – Gets whether a key is being pressed</a:t>
            </a:r>
          </a:p>
          <a:p>
            <a:endParaRPr lang="en-US" dirty="0"/>
          </a:p>
          <a:p>
            <a:r>
              <a:rPr lang="en-US" dirty="0"/>
              <a:t>Usually found in a nested loop. The outer loop gets a window and the inner polls the state of each key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Polling </a:t>
            </a:r>
            <a:r>
              <a:rPr lang="en-US" dirty="0" err="1"/>
              <a:t>Keylogger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873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SetWindowsHook</a:t>
            </a:r>
            <a:r>
              <a:rPr lang="en-US" dirty="0"/>
              <a:t> – Creates a Windows hook that gets notified when a keyboard event happens.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i="1" dirty="0" err="1"/>
              <a:t>GetMessage</a:t>
            </a:r>
            <a:r>
              <a:rPr lang="en-US" dirty="0"/>
              <a:t> – Called in a loop to retrieve keyboard event messages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Hooking </a:t>
            </a:r>
            <a:r>
              <a:rPr lang="en-US" dirty="0" err="1"/>
              <a:t>Keylogger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2936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GetDesktopWindow</a:t>
            </a:r>
            <a:r>
              <a:rPr lang="en-US" dirty="0"/>
              <a:t> – Get a handle to the desktop window, which contains the entire screen</a:t>
            </a:r>
          </a:p>
          <a:p>
            <a:endParaRPr lang="en-US" dirty="0"/>
          </a:p>
          <a:p>
            <a:r>
              <a:rPr lang="en-US" i="1" dirty="0" err="1"/>
              <a:t>BitBlt</a:t>
            </a:r>
            <a:r>
              <a:rPr lang="en-US" i="1" dirty="0"/>
              <a:t>, </a:t>
            </a:r>
            <a:r>
              <a:rPr lang="en-US" i="1" dirty="0" err="1"/>
              <a:t>GetDIBits</a:t>
            </a:r>
            <a:r>
              <a:rPr lang="en-US" i="1" dirty="0"/>
              <a:t> </a:t>
            </a:r>
            <a:r>
              <a:rPr lang="en-US" dirty="0"/>
              <a:t>– Given a handle to a window, copy pixels to a destination buffer</a:t>
            </a:r>
          </a:p>
          <a:p>
            <a:endParaRPr lang="en-US" dirty="0"/>
          </a:p>
          <a:p>
            <a:r>
              <a:rPr lang="en-US" dirty="0"/>
              <a:t>Often seen with other functions, such as </a:t>
            </a:r>
            <a:r>
              <a:rPr lang="en-US" dirty="0" err="1"/>
              <a:t>CreateFile</a:t>
            </a:r>
            <a:r>
              <a:rPr lang="en-US" dirty="0"/>
              <a:t> (to save the screenshot)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Taking Screenshots</a:t>
            </a:r>
          </a:p>
        </p:txBody>
      </p:sp>
    </p:spTree>
    <p:extLst>
      <p:ext uri="{BB962C8B-B14F-4D97-AF65-F5344CB8AC3E}">
        <p14:creationId xmlns:p14="http://schemas.microsoft.com/office/powerpoint/2010/main" val="17627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Windows API Conventions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571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WORD (w) - 16-bit unsigned value (</a:t>
            </a:r>
            <a:r>
              <a:rPr lang="en-US" dirty="0" err="1"/>
              <a:t>wVal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DWORD (</a:t>
            </a:r>
            <a:r>
              <a:rPr lang="en-US" dirty="0" err="1"/>
              <a:t>dw</a:t>
            </a:r>
            <a:r>
              <a:rPr lang="en-US" dirty="0"/>
              <a:t>) - Double-WORD, 32-bit unsigned value (</a:t>
            </a:r>
            <a:r>
              <a:rPr lang="en-US" dirty="0" err="1"/>
              <a:t>dwVal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Handle (H) – Reference to an object (</a:t>
            </a:r>
            <a:r>
              <a:rPr lang="en-US" dirty="0" err="1"/>
              <a:t>Hmodule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Long Pointer (LP) – Pointer to another type (</a:t>
            </a:r>
            <a:r>
              <a:rPr lang="en-US" dirty="0" err="1"/>
              <a:t>LPByte</a:t>
            </a:r>
            <a:r>
              <a:rPr lang="en-US" dirty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Windows API Hungarian Notation</a:t>
            </a:r>
          </a:p>
        </p:txBody>
      </p:sp>
    </p:spTree>
    <p:extLst>
      <p:ext uri="{BB962C8B-B14F-4D97-AF65-F5344CB8AC3E}">
        <p14:creationId xmlns:p14="http://schemas.microsoft.com/office/powerpoint/2010/main" val="1722337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– ANSI strings for </a:t>
            </a:r>
            <a:r>
              <a:rPr lang="en-US" dirty="0" err="1"/>
              <a:t>params</a:t>
            </a:r>
            <a:r>
              <a:rPr lang="en-US" dirty="0"/>
              <a:t> / return values (</a:t>
            </a:r>
            <a:r>
              <a:rPr lang="en-US" i="1" dirty="0" err="1"/>
              <a:t>CopyFileA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ANSI – 8-bit characters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W – WIDE strings for </a:t>
            </a:r>
            <a:r>
              <a:rPr lang="en-US" dirty="0" err="1"/>
              <a:t>params</a:t>
            </a:r>
            <a:r>
              <a:rPr lang="en-US" dirty="0"/>
              <a:t> / return values (</a:t>
            </a:r>
            <a:r>
              <a:rPr lang="en-US" i="1" dirty="0" err="1"/>
              <a:t>ShellExecuteW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WIDE – 16-bit characters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Ex – Extended, has added functionality over normal version of function (</a:t>
            </a:r>
            <a:r>
              <a:rPr lang="en-US" i="1" dirty="0" err="1"/>
              <a:t>RegSetValueExA</a:t>
            </a:r>
            <a:r>
              <a:rPr lang="en-US" dirty="0"/>
              <a:t>)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Windows API Function Suffixes</a:t>
            </a:r>
          </a:p>
        </p:txBody>
      </p:sp>
    </p:spTree>
    <p:extLst>
      <p:ext uri="{BB962C8B-B14F-4D97-AF65-F5344CB8AC3E}">
        <p14:creationId xmlns:p14="http://schemas.microsoft.com/office/powerpoint/2010/main" val="3185145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Common Windows API Combinations in Malware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99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Investigating functions in the IAT can imply malware behavior</a:t>
            </a:r>
          </a:p>
          <a:p>
            <a:endParaRPr lang="en-US" dirty="0"/>
          </a:p>
          <a:p>
            <a:r>
              <a:rPr lang="en-US" dirty="0"/>
              <a:t>Can be even more confident about likely behavior if certain Windows API calls occur sequentially in disassembly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Guessing Behavior from API Functions</a:t>
            </a:r>
          </a:p>
        </p:txBody>
      </p:sp>
    </p:spTree>
    <p:extLst>
      <p:ext uri="{BB962C8B-B14F-4D97-AF65-F5344CB8AC3E}">
        <p14:creationId xmlns:p14="http://schemas.microsoft.com/office/powerpoint/2010/main" val="2260037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LoadLibrary</a:t>
            </a:r>
            <a:r>
              <a:rPr lang="en-US" dirty="0"/>
              <a:t> - Load a DLL into a process’s memory</a:t>
            </a:r>
          </a:p>
          <a:p>
            <a:endParaRPr lang="en-US" dirty="0"/>
          </a:p>
          <a:p>
            <a:r>
              <a:rPr lang="en-US" i="1" dirty="0" err="1"/>
              <a:t>GetProcAddress</a:t>
            </a:r>
            <a:r>
              <a:rPr lang="en-US" dirty="0"/>
              <a:t> – Gets the address of a function from a DLL in memory</a:t>
            </a:r>
          </a:p>
          <a:p>
            <a:endParaRPr lang="en-US" dirty="0"/>
          </a:p>
          <a:p>
            <a:r>
              <a:rPr lang="en-US" dirty="0"/>
              <a:t>In combination, can get the address of any function in any DLL on the system</a:t>
            </a:r>
          </a:p>
          <a:p>
            <a:pPr lvl="1"/>
            <a:r>
              <a:rPr lang="en-US" dirty="0"/>
              <a:t>Don’t need to list desired functions in the IAT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Linking</a:t>
            </a:r>
          </a:p>
        </p:txBody>
      </p:sp>
    </p:spTree>
    <p:extLst>
      <p:ext uri="{BB962C8B-B14F-4D97-AF65-F5344CB8AC3E}">
        <p14:creationId xmlns:p14="http://schemas.microsoft.com/office/powerpoint/2010/main" val="3605419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OpenProcessToken</a:t>
            </a:r>
            <a:r>
              <a:rPr lang="en-US" dirty="0"/>
              <a:t> – Opens a process’s access token (which describes its security context)</a:t>
            </a:r>
          </a:p>
          <a:p>
            <a:endParaRPr lang="en-US" dirty="0"/>
          </a:p>
          <a:p>
            <a:r>
              <a:rPr lang="en-US" i="1" dirty="0" err="1"/>
              <a:t>LookupPrivilegeValue</a:t>
            </a:r>
            <a:r>
              <a:rPr lang="en-US" dirty="0"/>
              <a:t> – Retrieves a locally unique identifier (LUID), which is a </a:t>
            </a:r>
            <a:r>
              <a:rPr lang="en-US" dirty="0" err="1"/>
              <a:t>struct</a:t>
            </a:r>
            <a:r>
              <a:rPr lang="en-US" dirty="0"/>
              <a:t> that represents a specific privilege</a:t>
            </a:r>
          </a:p>
          <a:p>
            <a:endParaRPr lang="en-US" dirty="0"/>
          </a:p>
          <a:p>
            <a:r>
              <a:rPr lang="en-US" i="1" dirty="0" err="1"/>
              <a:t>AdjustTokenPrivileges</a:t>
            </a:r>
            <a:r>
              <a:rPr lang="en-US" dirty="0"/>
              <a:t> – Modifies privileges of an access token</a:t>
            </a:r>
          </a:p>
          <a:p>
            <a:endParaRPr lang="en-US" dirty="0"/>
          </a:p>
          <a:p>
            <a:r>
              <a:rPr lang="en-US" dirty="0"/>
              <a:t>Usually getting </a:t>
            </a:r>
            <a:r>
              <a:rPr lang="en-US" dirty="0" err="1"/>
              <a:t>SeDebugPrivilege</a:t>
            </a:r>
            <a:r>
              <a:rPr lang="en-US" dirty="0"/>
              <a:t>, which is pretty much admin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Privilege Escalation</a:t>
            </a:r>
          </a:p>
        </p:txBody>
      </p:sp>
    </p:spTree>
    <p:extLst>
      <p:ext uri="{BB962C8B-B14F-4D97-AF65-F5344CB8AC3E}">
        <p14:creationId xmlns:p14="http://schemas.microsoft.com/office/powerpoint/2010/main" val="746281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QueryPerformanceCounter</a:t>
            </a:r>
            <a:r>
              <a:rPr lang="en-US" dirty="0"/>
              <a:t> – Called twice, difference between processor’s performance counter at each call is calculated</a:t>
            </a:r>
          </a:p>
          <a:p>
            <a:endParaRPr lang="en-US" dirty="0"/>
          </a:p>
          <a:p>
            <a:r>
              <a:rPr lang="en-US" i="1" dirty="0" err="1"/>
              <a:t>GetTickCount</a:t>
            </a:r>
            <a:r>
              <a:rPr lang="en-US" dirty="0"/>
              <a:t> – Called twice, difference between number of milliseconds since computer boot is calculated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78417" y="228600"/>
            <a:ext cx="11195051" cy="1373187"/>
          </a:xfrm>
        </p:spPr>
        <p:txBody>
          <a:bodyPr/>
          <a:lstStyle/>
          <a:p>
            <a:r>
              <a:rPr lang="en-US" dirty="0"/>
              <a:t>Anti-Debugging Timing Checks</a:t>
            </a:r>
          </a:p>
        </p:txBody>
      </p:sp>
    </p:spTree>
    <p:extLst>
      <p:ext uri="{BB962C8B-B14F-4D97-AF65-F5344CB8AC3E}">
        <p14:creationId xmlns:p14="http://schemas.microsoft.com/office/powerpoint/2010/main" val="183375422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2">
      <a:dk1>
        <a:srgbClr val="000000"/>
      </a:dk1>
      <a:lt1>
        <a:srgbClr val="0000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B812F"/>
      </a:hlink>
      <a:folHlink>
        <a:srgbClr val="CC9900"/>
      </a:folHlink>
    </a:clrScheme>
    <a:fontScheme name="Blank Presentation">
      <a:majorFont>
        <a:latin typeface="Garamond"/>
        <a:ea typeface="DejaVu LGC Sans"/>
        <a:cs typeface="DejaVu LGC Sans"/>
      </a:majorFont>
      <a:minorFont>
        <a:latin typeface="Arial"/>
        <a:ea typeface="DejaVu LGC Sans"/>
        <a:cs typeface="DejaVu LGC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50091</TotalTime>
  <Words>578</Words>
  <Application>Microsoft Office PowerPoint</Application>
  <PresentationFormat>Widescreen</PresentationFormat>
  <Paragraphs>77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Garamond</vt:lpstr>
      <vt:lpstr>Times New Roman</vt:lpstr>
      <vt:lpstr>Wingdings</vt:lpstr>
      <vt:lpstr>Blank Presentation</vt:lpstr>
      <vt:lpstr>Malware and the Windows API</vt:lpstr>
      <vt:lpstr>Windows API Conventions</vt:lpstr>
      <vt:lpstr>Windows API Hungarian Notation</vt:lpstr>
      <vt:lpstr>Windows API Function Suffixes</vt:lpstr>
      <vt:lpstr>Common Windows API Combinations in Malware</vt:lpstr>
      <vt:lpstr>Guessing Behavior from API Functions</vt:lpstr>
      <vt:lpstr>Runtime Linking</vt:lpstr>
      <vt:lpstr>Privilege Escalation</vt:lpstr>
      <vt:lpstr>Anti-Debugging Timing Checks</vt:lpstr>
      <vt:lpstr>Other Anti-Debugging API Functions</vt:lpstr>
      <vt:lpstr>Even More Anti-Debugging API Functions</vt:lpstr>
      <vt:lpstr>Process Injection</vt:lpstr>
      <vt:lpstr>Download + Execute</vt:lpstr>
      <vt:lpstr>Polling Keylogger</vt:lpstr>
      <vt:lpstr>Hooking Keylogger</vt:lpstr>
      <vt:lpstr>Taking Screenshots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491/691 Malware Analysis</dc:title>
  <dc:creator/>
  <cp:lastModifiedBy>Charles Nicholas</cp:lastModifiedBy>
  <cp:revision>880</cp:revision>
  <cp:lastPrinted>2009-04-22T19:24:48Z</cp:lastPrinted>
  <dcterms:created xsi:type="dcterms:W3CDTF">2013-08-18T19:22:46Z</dcterms:created>
  <dcterms:modified xsi:type="dcterms:W3CDTF">2021-03-10T22:05:42Z</dcterms:modified>
</cp:coreProperties>
</file>